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4"/>
  </p:notesMasterIdLst>
  <p:sldIdLst>
    <p:sldId id="256" r:id="rId2"/>
    <p:sldId id="293" r:id="rId3"/>
    <p:sldId id="309" r:id="rId4"/>
    <p:sldId id="354" r:id="rId5"/>
    <p:sldId id="355" r:id="rId6"/>
    <p:sldId id="346" r:id="rId7"/>
    <p:sldId id="316" r:id="rId8"/>
    <p:sldId id="365" r:id="rId9"/>
    <p:sldId id="366" r:id="rId10"/>
    <p:sldId id="367" r:id="rId11"/>
    <p:sldId id="348" r:id="rId12"/>
    <p:sldId id="297" r:id="rId13"/>
    <p:sldId id="356" r:id="rId14"/>
    <p:sldId id="357" r:id="rId15"/>
    <p:sldId id="358" r:id="rId16"/>
    <p:sldId id="347" r:id="rId17"/>
    <p:sldId id="317" r:id="rId18"/>
    <p:sldId id="368" r:id="rId19"/>
    <p:sldId id="369" r:id="rId20"/>
    <p:sldId id="370" r:id="rId21"/>
    <p:sldId id="349" r:id="rId22"/>
    <p:sldId id="300" r:id="rId23"/>
    <p:sldId id="359" r:id="rId24"/>
    <p:sldId id="360" r:id="rId25"/>
    <p:sldId id="361" r:id="rId26"/>
    <p:sldId id="351" r:id="rId27"/>
    <p:sldId id="320" r:id="rId28"/>
    <p:sldId id="371" r:id="rId29"/>
    <p:sldId id="372" r:id="rId30"/>
    <p:sldId id="373" r:id="rId31"/>
    <p:sldId id="353" r:id="rId32"/>
    <p:sldId id="301" r:id="rId33"/>
    <p:sldId id="362" r:id="rId34"/>
    <p:sldId id="363" r:id="rId35"/>
    <p:sldId id="364" r:id="rId36"/>
    <p:sldId id="350" r:id="rId37"/>
    <p:sldId id="325" r:id="rId38"/>
    <p:sldId id="374" r:id="rId39"/>
    <p:sldId id="375" r:id="rId40"/>
    <p:sldId id="376" r:id="rId41"/>
    <p:sldId id="352" r:id="rId42"/>
    <p:sldId id="30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48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1A29-8206-4629-A384-91E881779B9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9999-29B4-4E09-8CAF-67B405018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98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5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20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7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99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05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9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92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902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052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2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93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652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4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09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2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87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81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263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7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64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16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67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27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0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7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5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14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3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8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37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987" y="2592331"/>
            <a:ext cx="5973076" cy="15861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Chut! On calcule.</a:t>
            </a:r>
            <a:br>
              <a:rPr lang="fr-FR" sz="6000" dirty="0" smtClean="0"/>
            </a:br>
            <a:r>
              <a:rPr lang="fr-FR" sz="3100" dirty="0" smtClean="0"/>
              <a:t>Niveau Collège – 5ème</a:t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347" y="2007870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706" y="470148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097" y="1603757"/>
            <a:ext cx="2680679" cy="31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2089"/>
              </p:ext>
            </p:extLst>
          </p:nvPr>
        </p:nvGraphicFramePr>
        <p:xfrm>
          <a:off x="3576945" y="993140"/>
          <a:ext cx="8127999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403606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fractions égales à 0,8 sont : 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06" y="3121008"/>
            <a:ext cx="7697868" cy="1024271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H="1">
            <a:off x="8644379" y="3223967"/>
            <a:ext cx="1084083" cy="76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644379" y="3223967"/>
            <a:ext cx="1084083" cy="76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13695" y="3223966"/>
            <a:ext cx="1084083" cy="76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3913694" y="3238500"/>
            <a:ext cx="1084083" cy="76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937260"/>
            <a:ext cx="3649980" cy="364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7772400" y="1600200"/>
            <a:ext cx="96012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8980806" y="1415534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banane vaut 15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2398766"/>
            <a:ext cx="1079086" cy="2316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355" y="3310865"/>
            <a:ext cx="1079086" cy="2316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28953" y="4705257"/>
            <a:ext cx="859583" cy="1845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03349" y="2328783"/>
            <a:ext cx="267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10 donc </a:t>
            </a:r>
          </a:p>
          <a:p>
            <a:r>
              <a:rPr lang="fr-FR" b="1" dirty="0" smtClean="0"/>
              <a:t>1 cerise vaut 5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80806" y="3242033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16680" y="5428525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15 + 5 x 4 = 15 + 20 = </a:t>
            </a:r>
            <a:r>
              <a:rPr lang="fr-FR" sz="2800" b="1" dirty="0" smtClean="0"/>
              <a:t>35</a:t>
            </a:r>
            <a:endParaRPr lang="fr-FR" sz="2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695" y="3665034"/>
            <a:ext cx="1116449" cy="12422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176" y="4105074"/>
            <a:ext cx="1079086" cy="2316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97698" y="4063778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qu’une cerise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10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5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265170"/>
            <a:ext cx="7983447" cy="2343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63047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21775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95474"/>
              </p:ext>
            </p:extLst>
          </p:nvPr>
        </p:nvGraphicFramePr>
        <p:xfrm>
          <a:off x="3556000" y="2105660"/>
          <a:ext cx="8127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6 x 4 + 3</a:t>
                      </a: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4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+ 7 x 5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18 –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3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9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39555"/>
              </p:ext>
            </p:extLst>
          </p:nvPr>
        </p:nvGraphicFramePr>
        <p:xfrm>
          <a:off x="3556000" y="2105660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Ecrire tous </a:t>
                      </a:r>
                      <a:r>
                        <a:rPr lang="fr-FR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diviseurs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24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inférieurs à 10.</a:t>
                      </a:r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36710"/>
              </p:ext>
            </p:extLst>
          </p:nvPr>
        </p:nvGraphicFramePr>
        <p:xfrm>
          <a:off x="3576945" y="993140"/>
          <a:ext cx="8127999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403606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Retrouver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 couples de 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nombres égaux.</a:t>
                      </a:r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176" y="3026410"/>
            <a:ext cx="7771571" cy="8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60" y="911860"/>
            <a:ext cx="5016500" cy="477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20090"/>
            <a:ext cx="7997952" cy="408051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5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20" y="1705885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378" y="437066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39006"/>
              </p:ext>
            </p:extLst>
          </p:nvPr>
        </p:nvGraphicFramePr>
        <p:xfrm>
          <a:off x="3556000" y="2105660"/>
          <a:ext cx="812799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6 x 4 + 3</a:t>
                      </a: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24 +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l"/>
                      <a:r>
                        <a:rPr lang="fr-FR" sz="32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27</a:t>
                      </a:r>
                      <a:endParaRPr lang="fr-FR" sz="3200" u="sng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4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+ 7 x 5</a:t>
                      </a:r>
                    </a:p>
                    <a:p>
                      <a:pPr algn="l"/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4 + 35</a:t>
                      </a:r>
                    </a:p>
                    <a:p>
                      <a:pPr algn="l"/>
                      <a:r>
                        <a:rPr lang="fr-FR" sz="32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39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18 –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3</a:t>
                      </a: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18 – 4 </a:t>
                      </a:r>
                    </a:p>
                    <a:p>
                      <a:pPr algn="l"/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14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2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16597"/>
              </p:ext>
            </p:extLst>
          </p:nvPr>
        </p:nvGraphicFramePr>
        <p:xfrm>
          <a:off x="3556000" y="2105660"/>
          <a:ext cx="81279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diviseurs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24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inférieurs à 10 sont  :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 – 3 – 4 – 6 – 8 </a:t>
                      </a:r>
                      <a:endParaRPr lang="fr-FR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5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5ème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911114"/>
            <a:ext cx="7820978" cy="2623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166" y="1703070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24" y="422266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7885"/>
              </p:ext>
            </p:extLst>
          </p:nvPr>
        </p:nvGraphicFramePr>
        <p:xfrm>
          <a:off x="3576945" y="993140"/>
          <a:ext cx="8127999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403606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couples de 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nombres égaux sont : </a:t>
                      </a:r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609" y="3011170"/>
            <a:ext cx="7738214" cy="12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7754069" y="855980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097337" y="610882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6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754069" y="1729423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128760" y="1334234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régime de 4 bananes vaut 4 donc </a:t>
            </a:r>
            <a:r>
              <a:rPr lang="fr-FR" b="1" dirty="0" smtClean="0"/>
              <a:t>1 banane vaut 1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774309" y="2606089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28760" y="2390266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2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019800" y="4278630"/>
            <a:ext cx="30480" cy="8115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175760" y="5135878"/>
            <a:ext cx="545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calcul à </a:t>
            </a:r>
            <a:r>
              <a:rPr lang="fr-FR" sz="2400" b="1" dirty="0"/>
              <a:t>e</a:t>
            </a:r>
            <a:r>
              <a:rPr lang="fr-FR" sz="2400" b="1" dirty="0" smtClean="0"/>
              <a:t>ffectuer : 2 + </a:t>
            </a:r>
            <a:r>
              <a:rPr lang="fr-FR" sz="2400" b="1" dirty="0"/>
              <a:t>6</a:t>
            </a:r>
            <a:r>
              <a:rPr lang="fr-FR" sz="2400" b="1" dirty="0" smtClean="0"/>
              <a:t> + 3x1 = 11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033962" y="5693646"/>
            <a:ext cx="50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+ 1 pomme + 3 bananes</a:t>
            </a:r>
            <a:endParaRPr lang="fr-FR" dirty="0"/>
          </a:p>
        </p:txBody>
      </p:sp>
      <p:pic>
        <p:nvPicPr>
          <p:cNvPr id="18" name="Image 17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28" y="491490"/>
            <a:ext cx="3622273" cy="35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Connecteur droit avec flèche 18"/>
          <p:cNvCxnSpPr/>
          <p:nvPr/>
        </p:nvCxnSpPr>
        <p:spPr>
          <a:xfrm>
            <a:off x="7774309" y="3484344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8520" y="3070118"/>
            <a:ext cx="643954" cy="82527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912309" y="3298089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que 3 bananes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6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5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049904"/>
            <a:ext cx="8466000" cy="2687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564483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3938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00190"/>
              </p:ext>
            </p:extLst>
          </p:nvPr>
        </p:nvGraphicFramePr>
        <p:xfrm>
          <a:off x="3556000" y="2105660"/>
          <a:ext cx="8127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63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9 + 6 </a:t>
                      </a:r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122 – 30 + 5 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150 – 99 + 1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41350"/>
              </p:ext>
            </p:extLst>
          </p:nvPr>
        </p:nvGraphicFramePr>
        <p:xfrm>
          <a:off x="3556000" y="2105660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Ecrire tous </a:t>
                      </a:r>
                      <a:r>
                        <a:rPr lang="fr-FR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multiples de 3 </a:t>
                      </a:r>
                      <a:r>
                        <a:rPr lang="fr-FR" sz="24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ompris entre 31 et 47</a:t>
                      </a: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5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95314"/>
              </p:ext>
            </p:extLst>
          </p:nvPr>
        </p:nvGraphicFramePr>
        <p:xfrm>
          <a:off x="3576945" y="487680"/>
          <a:ext cx="8127999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592836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9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Trouver l’intrus</a:t>
                      </a:r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969" y="1924620"/>
            <a:ext cx="6078951" cy="41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817880"/>
            <a:ext cx="474133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5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592763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1826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28729"/>
              </p:ext>
            </p:extLst>
          </p:nvPr>
        </p:nvGraphicFramePr>
        <p:xfrm>
          <a:off x="3556000" y="2105660"/>
          <a:ext cx="812799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63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9 + 6</a:t>
                      </a:r>
                    </a:p>
                    <a:p>
                      <a:pPr algn="l"/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54 + 6</a:t>
                      </a:r>
                    </a:p>
                    <a:p>
                      <a:pPr algn="l"/>
                      <a:r>
                        <a:rPr lang="fr-FR" sz="32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60 </a:t>
                      </a:r>
                      <a:endParaRPr lang="fr-FR" sz="3200" u="sng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122 – 30 + 5</a:t>
                      </a: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92 + 5</a:t>
                      </a:r>
                    </a:p>
                    <a:p>
                      <a:pPr algn="l"/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97 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150 – 99 + 1</a:t>
                      </a: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51 + 1</a:t>
                      </a:r>
                    </a:p>
                    <a:p>
                      <a:pPr algn="l"/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52</a:t>
                      </a:r>
                      <a:endParaRPr lang="fr-FR" sz="32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5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1980"/>
              </p:ext>
            </p:extLst>
          </p:nvPr>
        </p:nvGraphicFramePr>
        <p:xfrm>
          <a:off x="3556000" y="2105660"/>
          <a:ext cx="812799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multiples de 3 </a:t>
                      </a:r>
                      <a:r>
                        <a:rPr lang="fr-FR" sz="24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ompris entre 31 et 47 sont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– 36 – 39 – 42 – 45 </a:t>
                      </a:r>
                      <a:endParaRPr lang="fr-FR" sz="3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3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35744"/>
              </p:ext>
            </p:extLst>
          </p:nvPr>
        </p:nvGraphicFramePr>
        <p:xfrm>
          <a:off x="3556000" y="2105660"/>
          <a:ext cx="8127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4 x (15 – 5)</a:t>
                      </a: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48 – (12 + 7)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48 : (54 – 48)</a:t>
                      </a:r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67773"/>
              </p:ext>
            </p:extLst>
          </p:nvPr>
        </p:nvGraphicFramePr>
        <p:xfrm>
          <a:off x="3576945" y="487680"/>
          <a:ext cx="8127999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592836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9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Trouver l’intrus</a:t>
                      </a:r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969" y="1924620"/>
            <a:ext cx="6078951" cy="4125374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4939645" y="4543720"/>
            <a:ext cx="3054285" cy="1300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939645" y="4543720"/>
            <a:ext cx="3054285" cy="1300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1" y="850900"/>
            <a:ext cx="3838222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>
            <a:off x="7879080" y="131064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17942" y="1125974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10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79080" y="229108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825740" y="342392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37862" y="4757420"/>
            <a:ext cx="0" cy="6527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17942" y="2106414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fraises valent 4 donc</a:t>
            </a:r>
          </a:p>
          <a:p>
            <a:r>
              <a:rPr lang="fr-FR" b="1" dirty="0" smtClean="0"/>
              <a:t>1 fraise vaut 2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64602" y="3066395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pastèque entière </a:t>
            </a:r>
          </a:p>
          <a:p>
            <a:r>
              <a:rPr lang="fr-FR" dirty="0" smtClean="0"/>
              <a:t>vaut 2 donc </a:t>
            </a:r>
            <a:r>
              <a:rPr lang="fr-FR" b="1" dirty="0" smtClean="0"/>
              <a:t>1 demi pastèque vaut 1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47160" y="5560813"/>
            <a:ext cx="6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 + 10 x 2 = 1 + 20 = </a:t>
            </a:r>
            <a:r>
              <a:rPr lang="fr-FR" sz="2800" b="1" dirty="0" smtClean="0"/>
              <a:t>21</a:t>
            </a:r>
            <a:endParaRPr lang="fr-FR" sz="28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3348" y="4176485"/>
            <a:ext cx="643954" cy="825273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7879080" y="4456079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217942" y="4150359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demi pastèque et </a:t>
            </a:r>
          </a:p>
          <a:p>
            <a:r>
              <a:rPr lang="fr-FR" dirty="0" smtClean="0"/>
              <a:t>1 seule fraise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5ème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23" y="2775964"/>
            <a:ext cx="4185855" cy="30152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57391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835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97674"/>
              </p:ext>
            </p:extLst>
          </p:nvPr>
        </p:nvGraphicFramePr>
        <p:xfrm>
          <a:off x="3544983" y="1815122"/>
          <a:ext cx="8128000" cy="307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88694432"/>
                    </a:ext>
                  </a:extLst>
                </a:gridCol>
              </a:tblGrid>
              <a:tr h="1545023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(18  – 8)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(38 + 7)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(17  – 12)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(5 + 14)</a:t>
                      </a: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  <a:tr h="1528568">
                <a:tc gridSpan="2"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7</a:t>
                      </a:r>
                      <a:r>
                        <a:rPr lang="fr-FR" sz="24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(16 – 2 x 4)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2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1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60256"/>
              </p:ext>
            </p:extLst>
          </p:nvPr>
        </p:nvGraphicFramePr>
        <p:xfrm>
          <a:off x="3556000" y="2105660"/>
          <a:ext cx="8127999" cy="307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0759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Compléter le nombre suivant par un chiffre pour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que le nombre soit divisible par 5 mais pas par 3</a:t>
                      </a:r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3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78?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85987"/>
              </p:ext>
            </p:extLst>
          </p:nvPr>
        </p:nvGraphicFramePr>
        <p:xfrm>
          <a:off x="3576945" y="770484"/>
          <a:ext cx="8127999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240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9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pièce manque-t-il pour compléter la suite de dominos?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326" y="1806557"/>
            <a:ext cx="7353705" cy="95357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16623"/>
              </p:ext>
            </p:extLst>
          </p:nvPr>
        </p:nvGraphicFramePr>
        <p:xfrm>
          <a:off x="3576945" y="4259972"/>
          <a:ext cx="8127999" cy="169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1693025">
                <a:tc>
                  <a:txBody>
                    <a:bodyPr/>
                    <a:lstStyle/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971" y="4476199"/>
            <a:ext cx="6711414" cy="12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47" y="792480"/>
            <a:ext cx="5172327" cy="504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6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435483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5ème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664564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19244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47847"/>
              </p:ext>
            </p:extLst>
          </p:nvPr>
        </p:nvGraphicFramePr>
        <p:xfrm>
          <a:off x="3592117" y="1098684"/>
          <a:ext cx="81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88694432"/>
                    </a:ext>
                  </a:extLst>
                </a:gridCol>
              </a:tblGrid>
              <a:tr h="1899039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(18  – 8)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(38 + 7)</a:t>
                      </a: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10 x 45</a:t>
                      </a:r>
                    </a:p>
                    <a:p>
                      <a:pPr algn="l"/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(17  – 12)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(5 + 14)</a:t>
                      </a: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5 x 19</a:t>
                      </a:r>
                    </a:p>
                    <a:p>
                      <a:pPr algn="l"/>
                      <a:r>
                        <a:rPr lang="fr-FR" sz="32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95</a:t>
                      </a:r>
                      <a:endParaRPr lang="fr-FR" sz="3200" u="sng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  <a:tr h="1528568">
                <a:tc gridSpan="2"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7</a:t>
                      </a:r>
                      <a:r>
                        <a:rPr lang="fr-FR" sz="24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(16 – 2 x 4)</a:t>
                      </a:r>
                    </a:p>
                    <a:p>
                      <a:pPr algn="l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7 x (16 – 8)</a:t>
                      </a:r>
                    </a:p>
                    <a:p>
                      <a:pPr algn="l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fr-FR" sz="24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7 x 8</a:t>
                      </a:r>
                    </a:p>
                    <a:p>
                      <a:pPr algn="l"/>
                      <a:r>
                        <a:rPr lang="fr-FR" sz="3200" b="1" u="sng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56</a:t>
                      </a:r>
                      <a:endParaRPr lang="fr-FR" sz="3200" b="1" u="sng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2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7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08708"/>
              </p:ext>
            </p:extLst>
          </p:nvPr>
        </p:nvGraphicFramePr>
        <p:xfrm>
          <a:off x="3556000" y="2105660"/>
          <a:ext cx="8127999" cy="307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0759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Compléter le nombre suivant par un chiffre pour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que le nombre soit divisible par 5 mais </a:t>
                      </a:r>
                      <a:r>
                        <a:rPr lang="fr-FR" sz="24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par 3</a:t>
                      </a:r>
                      <a:endParaRPr lang="fr-FR" sz="2400" u="sng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3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3 78</a:t>
                      </a:r>
                      <a:r>
                        <a:rPr lang="fr-FR" sz="40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11690"/>
              </p:ext>
            </p:extLst>
          </p:nvPr>
        </p:nvGraphicFramePr>
        <p:xfrm>
          <a:off x="3556000" y="2105660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Ecrire tous </a:t>
                      </a:r>
                      <a:r>
                        <a:rPr lang="fr-FR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multiples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25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inférieurs à 160.</a:t>
                      </a:r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3576945" y="770484"/>
          <a:ext cx="8127999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240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9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pièce manque-t-il pour compléter la suite de dominos?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326" y="1806557"/>
            <a:ext cx="7353705" cy="95357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90742"/>
              </p:ext>
            </p:extLst>
          </p:nvPr>
        </p:nvGraphicFramePr>
        <p:xfrm>
          <a:off x="3576945" y="4259972"/>
          <a:ext cx="8127999" cy="169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1693025">
                <a:tc>
                  <a:txBody>
                    <a:bodyPr/>
                    <a:lstStyle/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971" y="4476199"/>
            <a:ext cx="6711414" cy="129245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7004115" y="4986779"/>
            <a:ext cx="1338607" cy="565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7070103" y="4986779"/>
            <a:ext cx="1272619" cy="641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4322424" y="4949071"/>
            <a:ext cx="1272619" cy="641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322424" y="4944083"/>
            <a:ext cx="1170548" cy="608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9115720" y="4476200"/>
            <a:ext cx="2056311" cy="1387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8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8031480" y="1435685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81160" y="1112520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paire </a:t>
            </a:r>
            <a:r>
              <a:rPr lang="fr-FR" dirty="0" smtClean="0"/>
              <a:t>de basket vaut 10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28360" y="4937760"/>
            <a:ext cx="1524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092440" y="358140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092440" y="249936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357360" y="214571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bonhomme </a:t>
            </a:r>
            <a:r>
              <a:rPr lang="fr-FR" dirty="0"/>
              <a:t>vaut 5 s’il est  </a:t>
            </a:r>
            <a:r>
              <a:rPr lang="fr-FR" b="1" dirty="0"/>
              <a:t>sans basket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357360" y="3238500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cornets valent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2862" y="5844540"/>
            <a:ext cx="77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Calcul à effectuer : 5 + (5+10+4) x 2 = 5 + 19 x 2 = 5 + 38 =  </a:t>
            </a:r>
            <a:r>
              <a:rPr lang="fr-FR" sz="2400" b="1" dirty="0" smtClean="0"/>
              <a:t>43</a:t>
            </a:r>
            <a:endParaRPr lang="fr-FR" sz="2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920" y="4430679"/>
            <a:ext cx="643954" cy="825273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8138160" y="461772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281160" y="4173974"/>
            <a:ext cx="224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seule basket, le bonhomme porte une paire de basket mais aussi 2 cornets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934105"/>
            <a:ext cx="4250371" cy="4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695" y="762000"/>
            <a:ext cx="7997952" cy="92202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A vous d’inventer des énigmes…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590">
            <a:off x="5573323" y="3231895"/>
            <a:ext cx="1697849" cy="1910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2112389"/>
            <a:ext cx="2198257" cy="20745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335">
            <a:off x="2962698" y="3479768"/>
            <a:ext cx="2263140" cy="22631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90" y="1907171"/>
            <a:ext cx="2189713" cy="14571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641" y="1899177"/>
            <a:ext cx="1768068" cy="178816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396368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43844"/>
              </p:ext>
            </p:extLst>
          </p:nvPr>
        </p:nvGraphicFramePr>
        <p:xfrm>
          <a:off x="3576945" y="993140"/>
          <a:ext cx="8127999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403606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Recopier toutes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 fractions égales à 0,8.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06" y="3121008"/>
            <a:ext cx="7697868" cy="10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9525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5ème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4800" b="1" dirty="0" smtClean="0"/>
              <a:t>CORRECTION</a:t>
            </a:r>
            <a:endParaRPr lang="fr-FR" sz="48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820545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433230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9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84695"/>
              </p:ext>
            </p:extLst>
          </p:nvPr>
        </p:nvGraphicFramePr>
        <p:xfrm>
          <a:off x="3556000" y="2105660"/>
          <a:ext cx="812799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01037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4 x (15 – 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= 4 x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r-FR" sz="3200" u="sng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40</a:t>
                      </a:r>
                      <a:endParaRPr lang="fr-FR" sz="3200" u="sng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48 – (12 + 7)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48 – 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= 29</a:t>
                      </a:r>
                    </a:p>
                    <a:p>
                      <a:pPr algn="l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48 : (54 – 48)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48 :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= 8</a:t>
                      </a:r>
                    </a:p>
                    <a:p>
                      <a:pPr algn="l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4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59235"/>
              </p:ext>
            </p:extLst>
          </p:nvPr>
        </p:nvGraphicFramePr>
        <p:xfrm>
          <a:off x="3565427" y="1689532"/>
          <a:ext cx="812799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61701660"/>
                    </a:ext>
                  </a:extLst>
                </a:gridCol>
              </a:tblGrid>
              <a:tr h="3097936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multiples </a:t>
                      </a:r>
                      <a:r>
                        <a:rPr lang="fr-FR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25</a:t>
                      </a:r>
                      <a:r>
                        <a:rPr lang="fr-FR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inférieurs à 160 sont :</a:t>
                      </a:r>
                    </a:p>
                    <a:p>
                      <a:pPr algn="ctr"/>
                      <a:endParaRPr lang="fr-FR" sz="2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– 50 – 75 – 100 – 125 - 150</a:t>
                      </a:r>
                    </a:p>
                    <a:p>
                      <a:pPr algn="ctr"/>
                      <a:endParaRPr lang="fr-F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1021</TotalTime>
  <Words>891</Words>
  <Application>Microsoft Office PowerPoint</Application>
  <PresentationFormat>Grand écran</PresentationFormat>
  <Paragraphs>252</Paragraphs>
  <Slides>42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Calibri</vt:lpstr>
      <vt:lpstr>Corbel</vt:lpstr>
      <vt:lpstr>Wingdings 2</vt:lpstr>
      <vt:lpstr>Cadre</vt:lpstr>
      <vt:lpstr>Chut! On calcule. Niveau Collège – 5ème </vt:lpstr>
      <vt:lpstr>Chut! On calcule. Niveau Collège – 5ème Lundi 15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Lundi 15 mars 2021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Mardi 16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Mardi 16 mars 2021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Jeudi 18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Jeudi 18 mars 2021    CORRECTION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Vendredi 19 mars 2021</vt:lpstr>
      <vt:lpstr>Présentation PowerPoint</vt:lpstr>
      <vt:lpstr>Présentation PowerPoint</vt:lpstr>
      <vt:lpstr>Présentation PowerPoint</vt:lpstr>
      <vt:lpstr>Présentation PowerPoint</vt:lpstr>
      <vt:lpstr>Chut! On calcule. Niveau Collège – 5ème Vendredi 19 mars 2021   CORRECTION</vt:lpstr>
      <vt:lpstr>Présentation PowerPoint</vt:lpstr>
      <vt:lpstr>Présentation PowerPoint</vt:lpstr>
      <vt:lpstr>Présentation PowerPoint</vt:lpstr>
      <vt:lpstr>Présentation PowerPoint</vt:lpstr>
      <vt:lpstr>A vous d’inventer des énigmes…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Collège Paul Eluard – Cysoing Lundi 26 novembre 2018</dc:title>
  <dc:creator>utilisateur</dc:creator>
  <cp:lastModifiedBy>Franck Verdier</cp:lastModifiedBy>
  <cp:revision>194</cp:revision>
  <dcterms:created xsi:type="dcterms:W3CDTF">2018-10-10T14:17:01Z</dcterms:created>
  <dcterms:modified xsi:type="dcterms:W3CDTF">2021-02-09T17:27:55Z</dcterms:modified>
</cp:coreProperties>
</file>